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605" r:id="rId2"/>
    <p:sldId id="606" r:id="rId3"/>
    <p:sldId id="607" r:id="rId4"/>
    <p:sldId id="608" r:id="rId5"/>
    <p:sldId id="609" r:id="rId6"/>
    <p:sldId id="610" r:id="rId7"/>
    <p:sldId id="611" r:id="rId8"/>
    <p:sldId id="599" r:id="rId9"/>
    <p:sldId id="600" r:id="rId10"/>
    <p:sldId id="580" r:id="rId11"/>
    <p:sldId id="581" r:id="rId12"/>
    <p:sldId id="582" r:id="rId13"/>
    <p:sldId id="583" r:id="rId14"/>
    <p:sldId id="584" r:id="rId15"/>
    <p:sldId id="601" r:id="rId16"/>
    <p:sldId id="602" r:id="rId17"/>
    <p:sldId id="615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5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605"/>
            <p14:sldId id="606"/>
            <p14:sldId id="607"/>
            <p14:sldId id="608"/>
            <p14:sldId id="609"/>
            <p14:sldId id="610"/>
            <p14:sldId id="611"/>
            <p14:sldId id="599"/>
            <p14:sldId id="600"/>
            <p14:sldId id="580"/>
            <p14:sldId id="581"/>
            <p14:sldId id="582"/>
            <p14:sldId id="583"/>
            <p14:sldId id="584"/>
            <p14:sldId id="601"/>
            <p14:sldId id="602"/>
            <p14:sldId id="615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3477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1863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6239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0629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9707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61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878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491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873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11/6/2021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11/6/2021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11/6/2021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11/6/2021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8.mp4"/><Relationship Id="rId7" Type="http://schemas.openxmlformats.org/officeDocument/2006/relationships/image" Target="../media/image2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9.mp4"/><Relationship Id="rId7" Type="http://schemas.openxmlformats.org/officeDocument/2006/relationships/image" Target="../media/image2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1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2.mp4"/><Relationship Id="rId7" Type="http://schemas.openxmlformats.org/officeDocument/2006/relationships/image" Target="../media/image28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1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4.png"/><Relationship Id="rId5" Type="http://schemas.microsoft.com/office/2007/relationships/media" Target="../media/media16.mp3"/><Relationship Id="rId10" Type="http://schemas.openxmlformats.org/officeDocument/2006/relationships/image" Target="../media/image33.png"/><Relationship Id="rId4" Type="http://schemas.openxmlformats.org/officeDocument/2006/relationships/video" Target="../media/media15.mp4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7.mp4"/><Relationship Id="rId13" Type="http://schemas.openxmlformats.org/officeDocument/2006/relationships/image" Target="../media/image34.png"/><Relationship Id="rId3" Type="http://schemas.microsoft.com/office/2007/relationships/media" Target="../media/media15.mp4"/><Relationship Id="rId7" Type="http://schemas.microsoft.com/office/2007/relationships/media" Target="../media/media17.mp4"/><Relationship Id="rId12" Type="http://schemas.openxmlformats.org/officeDocument/2006/relationships/image" Target="../media/image33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audio" Target="../media/media16.mp3"/><Relationship Id="rId11" Type="http://schemas.openxmlformats.org/officeDocument/2006/relationships/image" Target="../media/image32.png"/><Relationship Id="rId5" Type="http://schemas.microsoft.com/office/2007/relationships/media" Target="../media/media16.mp3"/><Relationship Id="rId10" Type="http://schemas.openxmlformats.org/officeDocument/2006/relationships/notesSlide" Target="../notesSlides/notesSlide24.xml"/><Relationship Id="rId4" Type="http://schemas.openxmlformats.org/officeDocument/2006/relationships/video" Target="../media/media15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11" Type="http://schemas.openxmlformats.org/officeDocument/2006/relationships/image" Target="../media/image44.sv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svg"/><Relationship Id="rId9" Type="http://schemas.openxmlformats.org/officeDocument/2006/relationships/hyperlink" Target="http://www.sztaki.h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OGHA-elMrxI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7898864" y="3308210"/>
            <a:ext cx="2413373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   Vagy milyen megkötések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és körülmények között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lenne alkalmazható az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esetünkben.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3184134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Mindegyik esetében megpróbálom elmagyarázni, hogy mi a lényege, hogyan működik.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5581070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konkrét példát is adok rá és megmutatom, hogy melyik része kapcsolódik a mi megoldásunkhoz.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5672798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Egy példán keresztül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7898864" y="234349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miért alkalmazható, miért nem alkalmazható a mi esetünkben.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7898864" y="234349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Megmutatom</a:t>
            </a: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7" name="Szöveg helye 14">
            <a:extLst>
              <a:ext uri="{FF2B5EF4-FFF2-40B4-BE49-F238E27FC236}">
                <a16:creationId xmlns:a16="http://schemas.microsoft.com/office/drawing/2014/main" id="{23F2B2C5-BA30-4967-9D0B-29F69A9DA9FE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06851699-5761-45DE-972C-65B6CE5B608E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EA8BC159-8AAF-4C2C-94E9-867DABE1D4BF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7898864" y="643039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jobban megértsük a mi megoldásunk elméleti megfontolásait.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7898864" y="6430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Mindezt annak érdekében,</a:t>
            </a:r>
          </a:p>
        </p:txBody>
      </p:sp>
    </p:spTree>
    <p:extLst>
      <p:ext uri="{BB962C8B-B14F-4D97-AF65-F5344CB8AC3E}">
        <p14:creationId xmlns:p14="http://schemas.microsoft.com/office/powerpoint/2010/main" val="26750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4" grpId="0" animBg="1"/>
      <p:bldP spid="66" grpId="0" animBg="1"/>
      <p:bldP spid="67" grpId="0" animBg="1"/>
      <p:bldP spid="25" grpId="0"/>
      <p:bldP spid="27" grpId="0"/>
      <p:bldP spid="28" grpId="0"/>
      <p:bldP spid="29" grpId="0"/>
      <p:bldP spid="30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6C00D1D4-5378-4719-9EA0-966DAD5788D5}"/>
              </a:ext>
            </a:extLst>
          </p:cNvPr>
          <p:cNvSpPr/>
          <p:nvPr/>
        </p:nvSpPr>
        <p:spPr>
          <a:xfrm>
            <a:off x="2274458" y="318289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bal oldalin a </a:t>
            </a:r>
            <a:r>
              <a:rPr lang="hu-HU" sz="1200" dirty="0" err="1">
                <a:latin typeface="Arial Nova Cond" panose="020B0506020202020204" pitchFamily="34" charset="0"/>
              </a:rPr>
              <a:t>sesor_left</a:t>
            </a:r>
            <a:r>
              <a:rPr lang="hu-HU" sz="1200" dirty="0">
                <a:latin typeface="Arial Nova Cond" panose="020B0506020202020204" pitchFamily="34" charset="0"/>
              </a:rPr>
              <a:t> értéke jobbról balra emelkedik</a:t>
            </a:r>
            <a:br>
              <a:rPr lang="hu-HU" sz="1200" dirty="0">
                <a:latin typeface="Arial Nova Cond" panose="020B0506020202020204" pitchFamily="34" charset="0"/>
              </a:rPr>
            </a:b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A jobb oldalin ugyanez a másik irányba – </a:t>
            </a:r>
            <a:r>
              <a:rPr lang="hu-HU" sz="1200" dirty="0" err="1">
                <a:latin typeface="Arial Nova Cond" panose="020B0506020202020204" pitchFamily="34" charset="0"/>
              </a:rPr>
              <a:t>swap</a:t>
            </a:r>
            <a:r>
              <a:rPr lang="hu-HU" sz="1200" dirty="0">
                <a:latin typeface="Arial Nova Cond" panose="020B0506020202020204" pitchFamily="34" charset="0"/>
              </a:rPr>
              <a:t>()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3D642A24-1F74-404A-9E32-CCD18ED10944}"/>
              </a:ext>
            </a:extLst>
          </p:cNvPr>
          <p:cNvSpPr/>
          <p:nvPr/>
        </p:nvSpPr>
        <p:spPr>
          <a:xfrm>
            <a:off x="333446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negyedik dián egyébként azért az látszik, -&gt; hogyha betennék ide egy ábrát és megforgatnám 3D-ben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5" name="Téglalap: szamárfül 24">
            <a:extLst>
              <a:ext uri="{FF2B5EF4-FFF2-40B4-BE49-F238E27FC236}">
                <a16:creationId xmlns:a16="http://schemas.microsoft.com/office/drawing/2014/main" id="{3F157E78-8CEA-43F4-8158-6DF33B50BAAB}"/>
              </a:ext>
            </a:extLst>
          </p:cNvPr>
          <p:cNvSpPr/>
          <p:nvPr/>
        </p:nvSpPr>
        <p:spPr>
          <a:xfrm>
            <a:off x="2983738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hogy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regresszióval f(</a:t>
            </a:r>
            <a:r>
              <a:rPr lang="hu-HU" sz="1200" dirty="0" err="1">
                <a:latin typeface="Arial Nova Cond" panose="020B0506020202020204" pitchFamily="34" charset="0"/>
              </a:rPr>
              <a:t>left,right</a:t>
            </a:r>
            <a:r>
              <a:rPr lang="hu-HU" sz="1200" dirty="0">
                <a:latin typeface="Arial Nova Cond" panose="020B0506020202020204" pitchFamily="34" charset="0"/>
              </a:rPr>
              <a:t>) = z azért nem biztos, hogy olyan vészesen rossz eredményt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adna - sőt ezt azután össze is lehetne </a:t>
            </a:r>
            <a:r>
              <a:rPr lang="hu-HU" sz="1200" dirty="0" err="1">
                <a:latin typeface="Arial Nova Cond" panose="020B0506020202020204" pitchFamily="34" charset="0"/>
              </a:rPr>
              <a:t>hasonlítan</a:t>
            </a:r>
            <a:r>
              <a:rPr lang="hu-HU" sz="1200" dirty="0">
                <a:latin typeface="Arial Nova Cond" panose="020B0506020202020204" pitchFamily="34" charset="0"/>
              </a:rPr>
              <a:t> és a neurális hálóval rátenni egy becslést</a:t>
            </a:r>
          </a:p>
          <a:p>
            <a:pPr algn="ctr"/>
            <a:r>
              <a:rPr lang="hu-HU" sz="1200" dirty="0">
                <a:latin typeface="Arial Nova Cond" panose="020B0506020202020204" pitchFamily="34" charset="0"/>
              </a:rPr>
              <a:t>úgy, hogy közben mondjuk a (</a:t>
            </a:r>
            <a:r>
              <a:rPr lang="hu-HU" sz="1200" dirty="0" err="1">
                <a:latin typeface="Arial Nova Cond" panose="020B0506020202020204" pitchFamily="34" charset="0"/>
              </a:rPr>
              <a:t>sensor.center</a:t>
            </a:r>
            <a:r>
              <a:rPr lang="hu-HU" sz="1200" dirty="0">
                <a:latin typeface="Arial Nova Cond" panose="020B0506020202020204" pitchFamily="34" charset="0"/>
              </a:rPr>
              <a:t>) nullára van állítva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6" name="Téglalap: szamárfül 25">
            <a:extLst>
              <a:ext uri="{FF2B5EF4-FFF2-40B4-BE49-F238E27FC236}">
                <a16:creationId xmlns:a16="http://schemas.microsoft.com/office/drawing/2014/main" id="{8992EFF7-BBC9-4573-BF65-8E01F3307C1B}"/>
              </a:ext>
            </a:extLst>
          </p:cNvPr>
          <p:cNvSpPr/>
          <p:nvPr/>
        </p:nvSpPr>
        <p:spPr>
          <a:xfrm>
            <a:off x="5654742" y="45804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statisztikai vagy valamilyen mutatószámként pedig oda lehetne tenni az (r2-őt, vagy a </a:t>
            </a:r>
            <a:r>
              <a:rPr lang="hu-HU" sz="1200" dirty="0" err="1">
                <a:latin typeface="Arial Nova Cond" panose="020B0506020202020204" pitchFamily="34" charset="0"/>
              </a:rPr>
              <a:t>sse</a:t>
            </a:r>
            <a:r>
              <a:rPr lang="hu-HU" sz="1200" dirty="0">
                <a:latin typeface="Arial Nova Cond" panose="020B0506020202020204" pitchFamily="34" charset="0"/>
              </a:rPr>
              <a:t>-t) amit nyilván csak az adott pontokra számolna ki az ember (adott pontpárokra), de </a:t>
            </a:r>
            <a:r>
              <a:rPr lang="hu-HU" sz="1200" dirty="0" err="1">
                <a:latin typeface="Arial Nova Cond" panose="020B0506020202020204" pitchFamily="34" charset="0"/>
              </a:rPr>
              <a:t>ponfelhőre</a:t>
            </a:r>
            <a:r>
              <a:rPr lang="hu-HU" sz="1200" dirty="0">
                <a:latin typeface="Arial Nova Cond" panose="020B0506020202020204" pitchFamily="34" charset="0"/>
              </a:rPr>
              <a:t> illesztett </a:t>
            </a:r>
            <a:r>
              <a:rPr lang="hu-HU" sz="1200" dirty="0" err="1">
                <a:latin typeface="Arial Nova Cond" panose="020B0506020202020204" pitchFamily="34" charset="0"/>
              </a:rPr>
              <a:t>surface-t</a:t>
            </a:r>
            <a:r>
              <a:rPr lang="hu-HU" sz="1200">
                <a:latin typeface="Arial Nova Cond" panose="020B0506020202020204" pitchFamily="34" charset="0"/>
              </a:rPr>
              <a:t> is </a:t>
            </a:r>
            <a:r>
              <a:rPr lang="hu-HU" sz="1200" dirty="0">
                <a:latin typeface="Arial Nova Cond" panose="020B0506020202020204" pitchFamily="34" charset="0"/>
              </a:rPr>
              <a:t>meg lehet csinálni (</a:t>
            </a:r>
            <a:r>
              <a:rPr lang="hu-HU" sz="1200" dirty="0" err="1">
                <a:latin typeface="Arial Nova Cond" panose="020B0506020202020204" pitchFamily="34" charset="0"/>
              </a:rPr>
              <a:t>ugy</a:t>
            </a:r>
            <a:r>
              <a:rPr lang="hu-HU" sz="1200" dirty="0">
                <a:latin typeface="Arial Nova Cond" panose="020B0506020202020204" pitchFamily="34" charset="0"/>
              </a:rPr>
              <a:t> hogy legyen egy 3D </a:t>
            </a:r>
            <a:r>
              <a:rPr lang="hu-HU" sz="1200" dirty="0" err="1">
                <a:latin typeface="Arial Nova Cond" panose="020B0506020202020204" pitchFamily="34" charset="0"/>
              </a:rPr>
              <a:t>scatter</a:t>
            </a:r>
            <a:r>
              <a:rPr lang="hu-HU" sz="1200" dirty="0">
                <a:latin typeface="Arial Nova Cond" panose="020B0506020202020204" pitchFamily="34" charset="0"/>
              </a:rPr>
              <a:t> és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egy </a:t>
            </a:r>
            <a:r>
              <a:rPr lang="hu-HU" sz="1200" dirty="0" err="1">
                <a:latin typeface="Arial Nova Cond" panose="020B0506020202020204" pitchFamily="34" charset="0"/>
              </a:rPr>
              <a:t>plotton</a:t>
            </a:r>
            <a:r>
              <a:rPr lang="hu-HU" sz="1200" dirty="0">
                <a:latin typeface="Arial Nova Cond" panose="020B0506020202020204" pitchFamily="34" charset="0"/>
              </a:rPr>
              <a:t>) (hogy mindenki </a:t>
            </a:r>
            <a:r>
              <a:rPr lang="hu-HU" sz="1200" dirty="0" err="1">
                <a:latin typeface="Arial Nova Cond" panose="020B0506020202020204" pitchFamily="34" charset="0"/>
              </a:rPr>
              <a:t>értese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7972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360839" y="348207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  <p:sp>
        <p:nvSpPr>
          <p:cNvPr id="21" name="Téglalap: szamárfül 20">
            <a:extLst>
              <a:ext uri="{FF2B5EF4-FFF2-40B4-BE49-F238E27FC236}">
                <a16:creationId xmlns:a16="http://schemas.microsoft.com/office/drawing/2014/main" id="{7058F863-E8C4-449C-A84C-2C7052370255}"/>
              </a:ext>
            </a:extLst>
          </p:cNvPr>
          <p:cNvSpPr/>
          <p:nvPr/>
        </p:nvSpPr>
        <p:spPr>
          <a:xfrm>
            <a:off x="360839" y="17501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Az azonos színű vonalak színe nem</a:t>
            </a:r>
            <a:b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</a:br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jó (ha van időm átírom őket)</a:t>
            </a:r>
          </a:p>
        </p:txBody>
      </p:sp>
    </p:spTree>
    <p:extLst>
      <p:ext uri="{BB962C8B-B14F-4D97-AF65-F5344CB8AC3E}">
        <p14:creationId xmlns:p14="http://schemas.microsoft.com/office/powerpoint/2010/main" val="30162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18261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Plot3D">
            <a:hlinkClick r:id="" action="ppaction://media"/>
            <a:extLst>
              <a:ext uri="{FF2B5EF4-FFF2-40B4-BE49-F238E27FC236}">
                <a16:creationId xmlns:a16="http://schemas.microsoft.com/office/drawing/2014/main" id="{42597AE9-FDB1-4074-86ED-A322EBEE86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424" y="314342"/>
            <a:ext cx="5152516" cy="5152516"/>
          </a:xfrm>
          <a:prstGeom prst="rect">
            <a:avLst/>
          </a:prstGeom>
        </p:spPr>
      </p:pic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86007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144135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Tök jó lenne, ha a hátsó falra rá tudnám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projektálni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pontokat, akkor látszódna a 2D eloszlásuk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144135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előbb látott 420 hosszú futás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CC6481F9-C6C5-45E3-8539-41028C08BD3A}"/>
              </a:ext>
            </a:extLst>
          </p:cNvPr>
          <p:cNvSpPr/>
          <p:nvPr/>
        </p:nvSpPr>
        <p:spPr>
          <a:xfrm>
            <a:off x="6354024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Direkt hagytam, hogy túllógjanak a képen és inkább rögzítettem a tengelyek tartományát.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9525E28F-E30C-4840-81D5-508FAE8BF18A}"/>
              </a:ext>
            </a:extLst>
          </p:cNvPr>
          <p:cNvSpPr/>
          <p:nvPr/>
        </p:nvSpPr>
        <p:spPr>
          <a:xfrm>
            <a:off x="6354024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előző folytatása mégy 2580 lépés 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477FA767-C73D-418D-895C-F11088EBE725}"/>
              </a:ext>
            </a:extLst>
          </p:cNvPr>
          <p:cNvSpPr/>
          <p:nvPr/>
        </p:nvSpPr>
        <p:spPr>
          <a:xfrm>
            <a:off x="9548883" y="151982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ToDo</a:t>
            </a:r>
            <a:r>
              <a:rPr lang="hu-HU" sz="1200" dirty="0">
                <a:latin typeface="Arial Nova Cond" panose="020B0506020202020204" pitchFamily="34" charset="0"/>
              </a:rPr>
              <a:t>: 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Már a 4. fólián felmerült bennem az ötlet, hogy ugyan már egyek rá egy </a:t>
            </a:r>
            <a:r>
              <a:rPr lang="hu-HU" sz="1200" dirty="0" err="1">
                <a:latin typeface="Arial Nova Cond" panose="020B0506020202020204" pitchFamily="34" charset="0"/>
              </a:rPr>
              <a:t>polinomiális</a:t>
            </a:r>
            <a:r>
              <a:rPr lang="hu-HU" sz="1200" dirty="0">
                <a:latin typeface="Arial Nova Cond" panose="020B0506020202020204" pitchFamily="34" charset="0"/>
              </a:rPr>
              <a:t> regressziós becslést is, és számoljam ki az ettől való négyzetes eltérést is (SSE) mert az alapján lesz látható és érthető, hogy mi is itt igazából a feladat.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0F7FE3F3-F122-476F-8F05-C27E96584DE8}"/>
              </a:ext>
            </a:extLst>
          </p:cNvPr>
          <p:cNvSpPr/>
          <p:nvPr/>
        </p:nvSpPr>
        <p:spPr>
          <a:xfrm>
            <a:off x="9548883" y="3865104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Hab lenne a tortán, ha ezekután rá tenném a Neurális Háló becslését is egy 3D </a:t>
            </a:r>
            <a:r>
              <a:rPr lang="hu-HU" sz="1200" dirty="0" err="1">
                <a:latin typeface="Arial Nova Cond" panose="020B0506020202020204" pitchFamily="34" charset="0"/>
              </a:rPr>
              <a:t>surface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formáláyban</a:t>
            </a:r>
            <a:r>
              <a:rPr lang="hu-HU" sz="1200" dirty="0">
                <a:latin typeface="Arial Nova Cond" panose="020B0506020202020204" pitchFamily="34" charset="0"/>
              </a:rPr>
              <a:t>. Akkor lehetne igazán megérteni, hogy mi itt a lényeg.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6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1" grpId="0" animBg="1"/>
      <p:bldP spid="25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Plot3D">
            <a:hlinkClick r:id="" action="ppaction://media"/>
            <a:extLst>
              <a:ext uri="{FF2B5EF4-FFF2-40B4-BE49-F238E27FC236}">
                <a16:creationId xmlns:a16="http://schemas.microsoft.com/office/drawing/2014/main" id="{37FA611C-3931-45F0-B190-B22D3249E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246" y="313200"/>
            <a:ext cx="5152516" cy="5152516"/>
          </a:xfrm>
          <a:prstGeom prst="rect">
            <a:avLst/>
          </a:prstGeom>
        </p:spPr>
      </p:pic>
      <p:pic>
        <p:nvPicPr>
          <p:cNvPr id="7" name="ani_PostPlotter_3D_MLP_Prediction_limit">
            <a:hlinkClick r:id="" action="ppaction://media"/>
            <a:extLst>
              <a:ext uri="{FF2B5EF4-FFF2-40B4-BE49-F238E27FC236}">
                <a16:creationId xmlns:a16="http://schemas.microsoft.com/office/drawing/2014/main" id="{29613C0E-3856-41D4-B7C1-E02581D9FE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83300" y="313200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ED9C2F26-2582-4A72-825B-6CAFC22D1A5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Most, hogy nagyjából értjük, hogy alakultak a szenzorok értékei egy futás során nézzük meg azt is, hogy néz ki ez egy teljes futásnál</a:t>
            </a:r>
          </a:p>
        </p:txBody>
      </p:sp>
      <p:sp>
        <p:nvSpPr>
          <p:cNvPr id="17" name="Szöveg helye 14">
            <a:extLst>
              <a:ext uri="{FF2B5EF4-FFF2-40B4-BE49-F238E27FC236}">
                <a16:creationId xmlns:a16="http://schemas.microsoft.com/office/drawing/2014/main" id="{3A1F8503-DB3C-45D1-BD68-682F4049E27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teljes futás alatt itt azt értem, hogy 3000 lépés hosszan engedem a tanulást. Ez egy tetszőlegesen választott szám.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96568D9-A47B-4464-8AC8-7FD52B15DFDB}"/>
              </a:ext>
            </a:extLst>
          </p:cNvPr>
          <p:cNvSpPr/>
          <p:nvPr/>
        </p:nvSpPr>
        <p:spPr>
          <a:xfrm>
            <a:off x="202486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pontpárok a középponttól való eltéréssel.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497986A6-9F05-47A5-8838-51A01ACFC229}"/>
              </a:ext>
            </a:extLst>
          </p:cNvPr>
          <p:cNvSpPr/>
          <p:nvPr/>
        </p:nvSpPr>
        <p:spPr>
          <a:xfrm>
            <a:off x="202486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2560 hosszú futás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5CA4C42E-F8C7-4F19-830C-FA7AC322C34B}"/>
              </a:ext>
            </a:extLst>
          </p:cNvPr>
          <p:cNvSpPr/>
          <p:nvPr/>
        </p:nvSpPr>
        <p:spPr>
          <a:xfrm>
            <a:off x="7607637" y="483658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azzal a becsléssel amit a Neurális Háló 2560 lépés után tanult meg.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A3B897E7-90A5-43B7-8285-08ADCFB22A39}"/>
              </a:ext>
            </a:extLst>
          </p:cNvPr>
          <p:cNvSpPr/>
          <p:nvPr/>
        </p:nvSpPr>
        <p:spPr>
          <a:xfrm>
            <a:off x="7607637" y="474591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</a:t>
            </a:r>
          </a:p>
        </p:txBody>
      </p:sp>
    </p:spTree>
    <p:extLst>
      <p:ext uri="{BB962C8B-B14F-4D97-AF65-F5344CB8AC3E}">
        <p14:creationId xmlns:p14="http://schemas.microsoft.com/office/powerpoint/2010/main" val="22582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8" y="1761441"/>
            <a:ext cx="11063065" cy="389170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 várnánk,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 ez az érték egyre kisebb és kisebb lesz, magyarul ez a fekete vonal ellaposodik. Erre persze van egy sokkal értelmesebb mutatószámom is de egyelőre maradjunk ebben.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73553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73458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748917" y="307284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748917" y="307284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516539" y="209500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516539" y="200433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660544" y="20946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Bármely időpontban a középpontól mért távolság [negatív ha lefelé, pozitív ha felfelé tért el]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748917" y="20937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zöld </a:t>
            </a:r>
            <a:r>
              <a:rPr lang="hu-HU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volnal</a:t>
            </a:r>
            <a:endParaRPr lang="hu-HU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5B30AC3D-B229-4E0F-93B0-A76B68AB21B9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Hogyan számszerűsítsük, hogy mennyire volt jó egy futás, mennyire jól tanulta meg a neurális háló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sR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összefüggést.</a:t>
            </a:r>
          </a:p>
        </p:txBody>
      </p:sp>
      <p:sp>
        <p:nvSpPr>
          <p:cNvPr id="26" name="Szöveg helye 14">
            <a:extLst>
              <a:ext uri="{FF2B5EF4-FFF2-40B4-BE49-F238E27FC236}">
                <a16:creationId xmlns:a16="http://schemas.microsoft.com/office/drawing/2014/main" id="{58642B83-4588-48B9-9D2B-C5FCE17CAACC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erre lesz egy válaszom, de ennél fontosabb, hogy mennyire sikerült közel tartania magát a középvonalhoz. Ezt a középvonaltól mért eltérés abszolútértékének kumulatív értékével mértem, amelyet az alábbi ábrán a fekete vonal jelöl. Az eltérések abszolútértékei összeadódnak és így igy alakul ki minden időpillanatban az adott eredmény.</a:t>
            </a:r>
          </a:p>
        </p:txBody>
      </p:sp>
    </p:spTree>
    <p:extLst>
      <p:ext uri="{BB962C8B-B14F-4D97-AF65-F5344CB8AC3E}">
        <p14:creationId xmlns:p14="http://schemas.microsoft.com/office/powerpoint/2010/main" val="21293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9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B045099C-2CAD-4C03-97FF-D7221EB2C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262" y="2590800"/>
            <a:ext cx="4943475" cy="16764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ffectLst>
            <a:softEdge rad="152400"/>
          </a:effectLst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effectLst>
            <a:softEdge rad="152400"/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20D61AE-B309-40EF-912F-F9457F2717CC}"/>
              </a:ext>
            </a:extLst>
          </p:cNvPr>
          <p:cNvSpPr/>
          <p:nvPr/>
        </p:nvSpPr>
        <p:spPr>
          <a:xfrm>
            <a:off x="6369489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lehetséges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(szerintem az eddigi legjobb)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607D0F28-8AA5-4AED-BF4C-CA627754C5E7}"/>
              </a:ext>
            </a:extLst>
          </p:cNvPr>
          <p:cNvSpPr/>
          <p:nvPr/>
        </p:nvSpPr>
        <p:spPr>
          <a:xfrm>
            <a:off x="6369489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a Gépi Tanulás?</a:t>
            </a:r>
          </a:p>
        </p:txBody>
      </p:sp>
    </p:spTree>
    <p:extLst>
      <p:ext uri="{BB962C8B-B14F-4D97-AF65-F5344CB8AC3E}">
        <p14:creationId xmlns:p14="http://schemas.microsoft.com/office/powerpoint/2010/main" val="376278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36729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kimenete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10970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2215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20457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8698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39969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és hol épül be ez a mi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megoldásunkba.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5" name="Szöveg helye 14">
            <a:extLst>
              <a:ext uri="{FF2B5EF4-FFF2-40B4-BE49-F238E27FC236}">
                <a16:creationId xmlns:a16="http://schemas.microsoft.com/office/drawing/2014/main" id="{09F6C8D3-0053-49B0-A4E4-924458CA7309}"/>
              </a:ext>
            </a:extLst>
          </p:cNvPr>
          <p:cNvSpPr txBox="1">
            <a:spLocks/>
          </p:cNvSpPr>
          <p:nvPr/>
        </p:nvSpPr>
        <p:spPr>
          <a:xfrm>
            <a:off x="3544430" y="166962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6D5E588C-A2DE-472F-9A60-B2CB8E3BAA66}"/>
              </a:ext>
            </a:extLst>
          </p:cNvPr>
          <p:cNvSpPr/>
          <p:nvPr/>
        </p:nvSpPr>
        <p:spPr>
          <a:xfrm>
            <a:off x="5772103" y="207512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egy többrétegű neurális hálót választottunk.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BA59D4DA-E587-4CA5-BFF2-536C9C16888F}"/>
              </a:ext>
            </a:extLst>
          </p:cNvPr>
          <p:cNvSpPr/>
          <p:nvPr/>
        </p:nvSpPr>
        <p:spPr>
          <a:xfrm>
            <a:off x="5772103" y="207512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Ehhez a becsléshez</a:t>
            </a:r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Továbbá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ismerjük a hozzájuk tartozó kimeneti változó értékét is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017921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Distance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1               0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2               2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3             10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     .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58            9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59            5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60            2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zabadkézi sokszög: alakzat 38">
            <a:extLst>
              <a:ext uri="{FF2B5EF4-FFF2-40B4-BE49-F238E27FC236}">
                <a16:creationId xmlns:a16="http://schemas.microsoft.com/office/drawing/2014/main" id="{DECFA8C2-E98A-46DD-B2FC-B17A630FBC83}"/>
              </a:ext>
            </a:extLst>
          </p:cNvPr>
          <p:cNvSpPr/>
          <p:nvPr/>
        </p:nvSpPr>
        <p:spPr>
          <a:xfrm>
            <a:off x="568373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értékek alapján szeretnénk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becsülni [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Center,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004C9266-8481-40E8-B8D8-E494C2308EBA}"/>
              </a:ext>
            </a:extLst>
          </p:cNvPr>
          <p:cNvSpPr/>
          <p:nvPr/>
        </p:nvSpPr>
        <p:spPr>
          <a:xfrm>
            <a:off x="577545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Ezek alapján</a:t>
            </a: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DD0CA76-721F-4651-A7CE-3C8718656EE4}"/>
              </a:ext>
            </a:extLst>
          </p:cNvPr>
          <p:cNvSpPr/>
          <p:nvPr/>
        </p:nvSpPr>
        <p:spPr>
          <a:xfrm>
            <a:off x="9462200" y="317662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változót.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0BC60F4B-400F-4816-8B60-209690839414}"/>
              </a:ext>
            </a:extLst>
          </p:cNvPr>
          <p:cNvSpPr/>
          <p:nvPr/>
        </p:nvSpPr>
        <p:spPr>
          <a:xfrm>
            <a:off x="9553928" y="317567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Ezeket az értékeket</a:t>
            </a:r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11546FAD-4713-4436-B867-AD5115F35CA7}"/>
              </a:ext>
            </a:extLst>
          </p:cNvPr>
          <p:cNvSpPr/>
          <p:nvPr/>
        </p:nvSpPr>
        <p:spPr>
          <a:xfrm>
            <a:off x="5772103" y="96219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minden időpillanatban ismert a középértéktől való eltérés mértéke és a szenzorokból mért értékek is.</a:t>
            </a:r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A60FC538-C216-41B8-B4AF-9E92F561DD62}"/>
              </a:ext>
            </a:extLst>
          </p:cNvPr>
          <p:cNvSpPr/>
          <p:nvPr/>
        </p:nvSpPr>
        <p:spPr>
          <a:xfrm>
            <a:off x="5772103" y="96219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Azért tehetjük ezt meg</a:t>
            </a:r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DEC475AA-E158-46F0-B124-D05E2A5E3CE8}"/>
              </a:ext>
            </a:extLst>
          </p:cNvPr>
          <p:cNvSpPr/>
          <p:nvPr/>
        </p:nvSpPr>
        <p:spPr>
          <a:xfrm>
            <a:off x="8198971" y="9787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egy új pontjára lépünk.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Ezáltal megváltoznak a szenzoros adatok és a távolság is.</a:t>
            </a: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63609D29-015A-49D2-AD79-9CDC61BE7EE9}"/>
              </a:ext>
            </a:extLst>
          </p:cNvPr>
          <p:cNvSpPr/>
          <p:nvPr/>
        </p:nvSpPr>
        <p:spPr>
          <a:xfrm>
            <a:off x="8290699" y="97783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Minden új lépéssel</a:t>
            </a:r>
          </a:p>
        </p:txBody>
      </p: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2ACAA0CB-529F-44F7-917F-F90E658E5595}"/>
              </a:ext>
            </a:extLst>
          </p:cNvPr>
          <p:cNvSpPr/>
          <p:nvPr/>
        </p:nvSpPr>
        <p:spPr>
          <a:xfrm>
            <a:off x="8304307" y="2087292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Módosítunk a becslést végző függvényen – adaptív tanulás.</a:t>
            </a:r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26273685-886F-4C6C-A024-406A970D05D7}"/>
              </a:ext>
            </a:extLst>
          </p:cNvPr>
          <p:cNvSpPr/>
          <p:nvPr/>
        </p:nvSpPr>
        <p:spPr>
          <a:xfrm>
            <a:off x="8304307" y="1996624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Az új adatok ismeretében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E6A3220D-9ACF-4C8C-8C7F-C4869892C7AB}"/>
              </a:ext>
            </a:extLst>
          </p:cNvPr>
          <p:cNvSpPr/>
          <p:nvPr/>
        </p:nvSpPr>
        <p:spPr>
          <a:xfrm>
            <a:off x="8304307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Értékeli ki a lehetséges döntéseket és azok következményeit.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CAE838F1-E95D-4EB5-8B10-005389725E10}"/>
              </a:ext>
            </a:extLst>
          </p:cNvPr>
          <p:cNvSpPr/>
          <p:nvPr/>
        </p:nvSpPr>
        <p:spPr>
          <a:xfrm>
            <a:off x="8304307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Az új adatok ismeretében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44995726-5AAE-4C60-8552-9B825F8D4ECD}"/>
              </a:ext>
            </a:extLst>
          </p:cNvPr>
          <p:cNvSpPr/>
          <p:nvPr/>
        </p:nvSpPr>
        <p:spPr>
          <a:xfrm>
            <a:off x="5784586" y="4288793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állapottér új pontjára kerül és ez egész folyamat kezdődik előröl.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4F68858-DF26-4914-BBC1-157F21C8154A}"/>
              </a:ext>
            </a:extLst>
          </p:cNvPr>
          <p:cNvSpPr/>
          <p:nvPr/>
        </p:nvSpPr>
        <p:spPr>
          <a:xfrm>
            <a:off x="5784586" y="4198125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Meghozza a döntését</a:t>
            </a:r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3F7A958A-5F65-4D8F-BC66-315BB0CF8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24" grpId="0"/>
      <p:bldP spid="33" grpId="0"/>
      <p:bldP spid="38" grpId="0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nem használjuk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bemeneti változóink</a:t>
            </a:r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44BE950D-30C1-4106-9620-D710301A724A}"/>
              </a:ext>
            </a:extLst>
          </p:cNvPr>
          <p:cNvSpPr txBox="1">
            <a:spLocks/>
          </p:cNvSpPr>
          <p:nvPr/>
        </p:nvSpPr>
        <p:spPr>
          <a:xfrm>
            <a:off x="3544430" y="3428782"/>
            <a:ext cx="2413373" cy="2796899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 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Center,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Right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1        50     103      50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2        49     100      51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3        44     103      55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.          .         .          . 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58      48     100     52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59      45     106     59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60      42     109     70</a:t>
            </a:r>
          </a:p>
        </p:txBody>
      </p:sp>
      <p:sp>
        <p:nvSpPr>
          <p:cNvPr id="24" name="Szöveg helye 14">
            <a:extLst>
              <a:ext uri="{FF2B5EF4-FFF2-40B4-BE49-F238E27FC236}">
                <a16:creationId xmlns:a16="http://schemas.microsoft.com/office/drawing/2014/main" id="{7F4D596B-C449-48CD-AC85-65D57DA33B07}"/>
              </a:ext>
            </a:extLst>
          </p:cNvPr>
          <p:cNvSpPr txBox="1">
            <a:spLocks/>
          </p:cNvSpPr>
          <p:nvPr/>
        </p:nvSpPr>
        <p:spPr>
          <a:xfrm>
            <a:off x="8017921" y="2594838"/>
            <a:ext cx="274320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nincsek meg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hozzájuk tartozó kimenti adatok</a:t>
            </a:r>
          </a:p>
        </p:txBody>
      </p:sp>
      <p:sp>
        <p:nvSpPr>
          <p:cNvPr id="33" name="Szöveg helye 14">
            <a:extLst>
              <a:ext uri="{FF2B5EF4-FFF2-40B4-BE49-F238E27FC236}">
                <a16:creationId xmlns:a16="http://schemas.microsoft.com/office/drawing/2014/main" id="{67DA281C-0361-4A1A-A5AF-608A45CD86D5}"/>
              </a:ext>
            </a:extLst>
          </p:cNvPr>
          <p:cNvSpPr txBox="1">
            <a:spLocks/>
          </p:cNvSpPr>
          <p:nvPr/>
        </p:nvSpPr>
        <p:spPr>
          <a:xfrm>
            <a:off x="8700686" y="3854398"/>
            <a:ext cx="834531" cy="1092803"/>
          </a:xfrm>
          <a:prstGeom prst="rect">
            <a:avLst/>
          </a:prstGeom>
          <a:noFill/>
        </p:spPr>
        <p:txBody>
          <a:bodyPr vert="horz" lIns="108000" tIns="72000" rIns="72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hu-HU" sz="8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38" name="Szöveg helye 14">
            <a:extLst>
              <a:ext uri="{FF2B5EF4-FFF2-40B4-BE49-F238E27FC236}">
                <a16:creationId xmlns:a16="http://schemas.microsoft.com/office/drawing/2014/main" id="{7ECEC50C-8A15-4035-B992-B397E1056C69}"/>
              </a:ext>
            </a:extLst>
          </p:cNvPr>
          <p:cNvSpPr txBox="1">
            <a:spLocks/>
          </p:cNvSpPr>
          <p:nvPr/>
        </p:nvSpPr>
        <p:spPr>
          <a:xfrm>
            <a:off x="5590946" y="3973062"/>
            <a:ext cx="2598897" cy="1926747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hu-HU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keressük azt a függvényt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D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amelynek a hibája a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legkisebb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L(E)</a:t>
            </a:r>
            <a:r>
              <a:rPr lang="hu-HU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argmax_min</a:t>
            </a:r>
            <a:endParaRPr lang="hu-H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öveg helye 14">
            <a:extLst>
              <a:ext uri="{FF2B5EF4-FFF2-40B4-BE49-F238E27FC236}">
                <a16:creationId xmlns:a16="http://schemas.microsoft.com/office/drawing/2014/main" id="{86748769-D3F2-47C1-B8FF-02694F597344}"/>
              </a:ext>
            </a:extLst>
          </p:cNvPr>
          <p:cNvSpPr txBox="1">
            <a:spLocks/>
          </p:cNvSpPr>
          <p:nvPr/>
        </p:nvSpPr>
        <p:spPr>
          <a:xfrm>
            <a:off x="5574406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7E9B6304-AD55-4E8A-B162-563999B35A66}"/>
              </a:ext>
            </a:extLst>
          </p:cNvPr>
          <p:cNvCxnSpPr/>
          <p:nvPr/>
        </p:nvCxnSpPr>
        <p:spPr>
          <a:xfrm flipH="1">
            <a:off x="7987779" y="4429843"/>
            <a:ext cx="622821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6F62DB07-0B10-4D70-BF49-013643A401F6}"/>
              </a:ext>
            </a:extLst>
          </p:cNvPr>
          <p:cNvSpPr/>
          <p:nvPr/>
        </p:nvSpPr>
        <p:spPr>
          <a:xfrm>
            <a:off x="9462200" y="398519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Akkor hogyan akarjuk tanítani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f(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l,c,r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függvényt?</a:t>
            </a:r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92A7F4B3-5EB5-4701-96F3-8290A0F51EAB}"/>
              </a:ext>
            </a:extLst>
          </p:cNvPr>
          <p:cNvSpPr/>
          <p:nvPr/>
        </p:nvSpPr>
        <p:spPr>
          <a:xfrm>
            <a:off x="9553928" y="398424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?. Ha nincsenek kimeneti adatok</a:t>
            </a:r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824C17BC-87DB-4D6F-923B-61E6BCEF27B0}"/>
              </a:ext>
            </a:extLst>
          </p:cNvPr>
          <p:cNvSpPr/>
          <p:nvPr/>
        </p:nvSpPr>
        <p:spPr>
          <a:xfrm>
            <a:off x="9550574" y="505592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nem tanítjuk, hanem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kiválasztjuk őket.</a:t>
            </a:r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84E4F08E-B3C3-423A-955B-F7F87F3F66AC}"/>
              </a:ext>
            </a:extLst>
          </p:cNvPr>
          <p:cNvSpPr/>
          <p:nvPr/>
        </p:nvSpPr>
        <p:spPr>
          <a:xfrm>
            <a:off x="9550574" y="496525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megoldás</a:t>
            </a:r>
          </a:p>
        </p:txBody>
      </p: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51A5783A-231A-4204-AD3D-80557FF494B1}"/>
              </a:ext>
            </a:extLst>
          </p:cNvPr>
          <p:cNvSpPr/>
          <p:nvPr/>
        </p:nvSpPr>
        <p:spPr>
          <a:xfrm>
            <a:off x="6861598" y="505592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vagyis azok populációját. A populációban  az e-gyedek eltérőek.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D49BBBC-EFCC-405F-BD7F-A101984AD08A}"/>
              </a:ext>
            </a:extLst>
          </p:cNvPr>
          <p:cNvSpPr/>
          <p:nvPr/>
        </p:nvSpPr>
        <p:spPr>
          <a:xfrm>
            <a:off x="6861598" y="505592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Létrehozzuk a lehetséges jelölteket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38FDCF19-B425-4BBD-AE3C-55535B8D1AE1}"/>
              </a:ext>
            </a:extLst>
          </p:cNvPr>
          <p:cNvSpPr/>
          <p:nvPr/>
        </p:nvSpPr>
        <p:spPr>
          <a:xfrm>
            <a:off x="6843465" y="3942195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általunk kijelölt pályán és valamilyen metrika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alpján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kiválasztjuk a legeredményesebbeket.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61DB7BEA-3CDB-4329-9C72-CFFC11AF2DCE}"/>
              </a:ext>
            </a:extLst>
          </p:cNvPr>
          <p:cNvSpPr/>
          <p:nvPr/>
        </p:nvSpPr>
        <p:spPr>
          <a:xfrm>
            <a:off x="6843465" y="394219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Hagyjuk, hogy végig menjenek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8FF145B-1752-4A7A-BD7E-F0B7809B658E}"/>
              </a:ext>
            </a:extLst>
          </p:cNvPr>
          <p:cNvSpPr/>
          <p:nvPr/>
        </p:nvSpPr>
        <p:spPr>
          <a:xfrm>
            <a:off x="6843465" y="2841811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létrehozunk egy új populációt.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Miközben a gyengén teljesítőktől megszabadulnunk.</a:t>
            </a:r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B15FC599-BD24-4382-87D4-8BA43458883B}"/>
              </a:ext>
            </a:extLst>
          </p:cNvPr>
          <p:cNvSpPr/>
          <p:nvPr/>
        </p:nvSpPr>
        <p:spPr>
          <a:xfrm>
            <a:off x="6843465" y="28418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A legjobban teljesítőkből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DC92E023-C8EE-4B1E-AC94-C047310BD92D}"/>
              </a:ext>
            </a:extLst>
          </p:cNvPr>
          <p:cNvSpPr/>
          <p:nvPr/>
        </p:nvSpPr>
        <p:spPr>
          <a:xfrm>
            <a:off x="6843465" y="171317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vegyítjük az új populáció tagjainak tulajdonságait. (Keresztezés)</a:t>
            </a:r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53D5FEF5-6CFD-4428-B347-7E49C001C652}"/>
              </a:ext>
            </a:extLst>
          </p:cNvPr>
          <p:cNvSpPr/>
          <p:nvPr/>
        </p:nvSpPr>
        <p:spPr>
          <a:xfrm>
            <a:off x="6843465" y="171317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Különböző módokon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3A01B69C-7A9E-41FB-B3A8-277581119130}"/>
              </a:ext>
            </a:extLst>
          </p:cNvPr>
          <p:cNvSpPr/>
          <p:nvPr/>
        </p:nvSpPr>
        <p:spPr>
          <a:xfrm>
            <a:off x="9462200" y="1723941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Még véletlenszerűen változtatunk is rajtuk. (Mutáció)</a:t>
            </a:r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B8099AC2-7FE8-4DF3-B9A7-D66FD2EC0D78}"/>
              </a:ext>
            </a:extLst>
          </p:cNvPr>
          <p:cNvSpPr/>
          <p:nvPr/>
        </p:nvSpPr>
        <p:spPr>
          <a:xfrm>
            <a:off x="9553928" y="172299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Ezen túlmenően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B3DEB3C-88D0-46A0-97DA-887ED8553E6B}"/>
              </a:ext>
            </a:extLst>
          </p:cNvPr>
          <p:cNvSpPr/>
          <p:nvPr/>
        </p:nvSpPr>
        <p:spPr>
          <a:xfrm>
            <a:off x="9550574" y="2878146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Hagyjuk, hogy végrehajtsák az adott feladatot. – És az egész kezdődik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előről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437F0E-E5F5-40AE-9806-9BC94D2AACA2}"/>
              </a:ext>
            </a:extLst>
          </p:cNvPr>
          <p:cNvSpPr/>
          <p:nvPr/>
        </p:nvSpPr>
        <p:spPr>
          <a:xfrm>
            <a:off x="9550574" y="2787478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Ismét végig engedjük őket</a:t>
            </a:r>
          </a:p>
        </p:txBody>
      </p:sp>
      <p:sp>
        <p:nvSpPr>
          <p:cNvPr id="68" name="Téglalap: szamárfül 67">
            <a:extLst>
              <a:ext uri="{FF2B5EF4-FFF2-40B4-BE49-F238E27FC236}">
                <a16:creationId xmlns:a16="http://schemas.microsoft.com/office/drawing/2014/main" id="{B333A986-CCDF-4BAF-AC34-C23097E00FE4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Mi ennek a megoldásnak a legnagyobb hátránya (különös tekintettel a felhőben történő erőforrások skálázására – mint megoldandó feladatra nézve)?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69" name="Téglalap: szamárfül 68">
            <a:extLst>
              <a:ext uri="{FF2B5EF4-FFF2-40B4-BE49-F238E27FC236}">
                <a16:creationId xmlns:a16="http://schemas.microsoft.com/office/drawing/2014/main" id="{E2FEC65C-FFCA-4D73-8C05-6F24615A5E2B}"/>
              </a:ext>
            </a:extLst>
          </p:cNvPr>
          <p:cNvSpPr/>
          <p:nvPr/>
        </p:nvSpPr>
        <p:spPr>
          <a:xfrm>
            <a:off x="2675902" y="32552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Megköveteli a szimulált (virtuális) környezetet, vagy ha nem akkor a tanulás idejére sok-sok klasztert kell párhuzamosan kiépíteni és visszabontani – amig a jobb oldalon bemutatott tanulási folyamat tart.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1" name="Téglalap: szamárfül 70">
            <a:extLst>
              <a:ext uri="{FF2B5EF4-FFF2-40B4-BE49-F238E27FC236}">
                <a16:creationId xmlns:a16="http://schemas.microsoft.com/office/drawing/2014/main" id="{852F8352-2A42-4C73-88F4-660D25A93D5C}"/>
              </a:ext>
            </a:extLst>
          </p:cNvPr>
          <p:cNvSpPr/>
          <p:nvPr/>
        </p:nvSpPr>
        <p:spPr>
          <a:xfrm>
            <a:off x="2828302" y="340760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Ha valaki így a leírásom alapján nem tudta megérteni az analógiát de szeretné elképzelni, hogy miről van szó annak ajánlom ez a rövid </a:t>
            </a:r>
            <a:r>
              <a:rPr lang="hu-HU" sz="1200" dirty="0">
                <a:latin typeface="Arial Nova Cond" panose="020B0506020202020204" pitchFamily="34" charset="0"/>
                <a:hlinkClick r:id="rId5"/>
              </a:rPr>
              <a:t>https://www.youtube.com/watch?v=OGHA-elMrxI</a:t>
            </a:r>
            <a:r>
              <a:rPr lang="hu-HU" sz="1200" dirty="0">
                <a:latin typeface="Arial Nova Cond" panose="020B0506020202020204" pitchFamily="34" charset="0"/>
              </a:rPr>
              <a:t>  videót (érdemes belenézni)</a:t>
            </a:r>
            <a:br>
              <a:rPr lang="hu-HU" sz="1200" dirty="0">
                <a:latin typeface="Arial Nova Cond" panose="020B0506020202020204" pitchFamily="34" charset="0"/>
              </a:rPr>
            </a:b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38" grpId="0"/>
      <p:bldP spid="37" grpId="0" animBg="1"/>
      <p:bldP spid="43" grpId="0" animBg="1"/>
      <p:bldP spid="44" grpId="0" animBg="1"/>
      <p:bldP spid="45" grpId="0" animBg="1"/>
      <p:bldP spid="46" grpId="0" animBg="1"/>
      <p:bldP spid="51" grpId="0" animBg="1"/>
      <p:bldP spid="54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inforcement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Ezt mi is használjuk, később bemutatom, hogy milyen formában.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Ahhoz, hogy megértsük mi a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hasonlítsuk össze, a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Supervised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Learning-gel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figyeljük meg a különbséget.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39" name="Szöveg helye 14">
            <a:extLst>
              <a:ext uri="{FF2B5EF4-FFF2-40B4-BE49-F238E27FC236}">
                <a16:creationId xmlns:a16="http://schemas.microsoft.com/office/drawing/2014/main" id="{A84B2D3F-6E57-412F-8208-6B06B55AF567}"/>
              </a:ext>
            </a:extLst>
          </p:cNvPr>
          <p:cNvSpPr txBox="1">
            <a:spLocks/>
          </p:cNvSpPr>
          <p:nvPr/>
        </p:nvSpPr>
        <p:spPr>
          <a:xfrm>
            <a:off x="8004637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szimuláció</a:t>
            </a:r>
          </a:p>
        </p:txBody>
      </p:sp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 a </a:t>
            </a:r>
            <a:r>
              <a:rPr lang="hu-HU" sz="1200" dirty="0" err="1">
                <a:latin typeface="Arial Nova Cond" panose="020B0506020202020204" pitchFamily="34" charset="0"/>
              </a:rPr>
              <a:t>topic</a:t>
            </a:r>
            <a:r>
              <a:rPr lang="hu-HU" sz="1200" dirty="0">
                <a:latin typeface="Arial Nova Cond" panose="020B0506020202020204" pitchFamily="34" charset="0"/>
              </a:rPr>
              <a:t> kicsit bonyolultabb annál, minthogy egyetlen dián be lehessen mutatni de én itt most egyetlen egy aspektusát szeretném kiemelni.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nem hivatalos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deffincíció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ez egy aspektus amit szeretnék kiemelni.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Hangsúlyozom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2CB92A9F-8C48-4B83-A145-994211DE16F7}"/>
              </a:ext>
            </a:extLst>
          </p:cNvPr>
          <p:cNvSpPr/>
          <p:nvPr/>
        </p:nvSpPr>
        <p:spPr>
          <a:xfrm>
            <a:off x="4603369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ennek a különbségnek rengeteg következménye lesz a későbbiekben</a:t>
            </a:r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C6F1E454-45D2-440A-8A50-6FF429E50997}"/>
              </a:ext>
            </a:extLst>
          </p:cNvPr>
          <p:cNvSpPr/>
          <p:nvPr/>
        </p:nvSpPr>
        <p:spPr>
          <a:xfrm>
            <a:off x="4695097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 dolgot kell itt megérteni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90CE9A9F-11B9-408C-A080-79B4121DE06B}"/>
              </a:ext>
            </a:extLst>
          </p:cNvPr>
          <p:cNvSpPr/>
          <p:nvPr/>
        </p:nvSpPr>
        <p:spPr>
          <a:xfrm>
            <a:off x="4603369" y="276275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egyes iterációknak semmilyen hatása nincs a következő iterációra nézve – RF-nél ez nem igaz</a:t>
            </a:r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5503E37B-A198-43B8-9CFD-E8BC73FCF350}"/>
              </a:ext>
            </a:extLst>
          </p:cNvPr>
          <p:cNvSpPr/>
          <p:nvPr/>
        </p:nvSpPr>
        <p:spPr>
          <a:xfrm>
            <a:off x="4695097" y="276180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Felügyelt tanulásnál a tanulás során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FD5E0F9B-BEB8-4723-8A9D-CAAA51995A52}"/>
              </a:ext>
            </a:extLst>
          </p:cNvPr>
          <p:cNvSpPr/>
          <p:nvPr/>
        </p:nvSpPr>
        <p:spPr>
          <a:xfrm>
            <a:off x="4603369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a fenti meghatározást fogadjuk el a mi rendszerünk is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tanulást végez.</a:t>
            </a:r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FB092C4C-56B2-4DF8-B3A4-DD0930475499}"/>
              </a:ext>
            </a:extLst>
          </p:cNvPr>
          <p:cNvSpPr/>
          <p:nvPr/>
        </p:nvSpPr>
        <p:spPr>
          <a:xfrm>
            <a:off x="4695097" y="496126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Mint később látni fogjuk</a:t>
            </a: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341436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2" name="Szabadkézi sokszög: alakzat 71">
            <a:extLst>
              <a:ext uri="{FF2B5EF4-FFF2-40B4-BE49-F238E27FC236}">
                <a16:creationId xmlns:a16="http://schemas.microsoft.com/office/drawing/2014/main" id="{C6174C0E-2ED6-43FD-A4AE-7D337AB3ED4B}"/>
              </a:ext>
            </a:extLst>
          </p:cNvPr>
          <p:cNvSpPr/>
          <p:nvPr/>
        </p:nvSpPr>
        <p:spPr>
          <a:xfrm>
            <a:off x="7234173" y="384605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Vannak a későbbiek során még fogok szót ejteni és akkor lesz érthető, hogy miért emlegettem fel ezt a témát.</a:t>
            </a:r>
          </a:p>
        </p:txBody>
      </p:sp>
      <p:sp>
        <p:nvSpPr>
          <p:cNvPr id="73" name="Szabadkézi sokszög: alakzat 72">
            <a:extLst>
              <a:ext uri="{FF2B5EF4-FFF2-40B4-BE49-F238E27FC236}">
                <a16:creationId xmlns:a16="http://schemas.microsoft.com/office/drawing/2014/main" id="{21E73F52-C11D-4CC6-AF72-0F51FE980DC7}"/>
              </a:ext>
            </a:extLst>
          </p:cNvPr>
          <p:cNvSpPr/>
          <p:nvPr/>
        </p:nvSpPr>
        <p:spPr>
          <a:xfrm>
            <a:off x="7325901" y="3845101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Arról, hogy ennek milyen implikációi</a:t>
            </a: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78" name="Szabadkézi sokszög: alakzat 77">
            <a:extLst>
              <a:ext uri="{FF2B5EF4-FFF2-40B4-BE49-F238E27FC236}">
                <a16:creationId xmlns:a16="http://schemas.microsoft.com/office/drawing/2014/main" id="{7D937B43-8322-466E-AD5A-778C24DC800A}"/>
              </a:ext>
            </a:extLst>
          </p:cNvPr>
          <p:cNvSpPr/>
          <p:nvPr/>
        </p:nvSpPr>
        <p:spPr>
          <a:xfrm>
            <a:off x="7228048" y="4962217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Erről fognak szólni a későbbi diák.</a:t>
            </a:r>
          </a:p>
        </p:txBody>
      </p:sp>
    </p:spTree>
    <p:extLst>
      <p:ext uri="{BB962C8B-B14F-4D97-AF65-F5344CB8AC3E}">
        <p14:creationId xmlns:p14="http://schemas.microsoft.com/office/powerpoint/2010/main" val="243748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42" grpId="0" animBg="1"/>
      <p:bldP spid="47" grpId="0" animBg="1"/>
      <p:bldP spid="48" grpId="0" animBg="1"/>
      <p:bldP spid="50" grpId="0" animBg="1"/>
      <p:bldP spid="52" grpId="0" animBg="1"/>
      <p:bldP spid="55" grpId="0" animBg="1"/>
      <p:bldP spid="56" grpId="0" animBg="1"/>
      <p:bldP spid="58" grpId="0" animBg="1"/>
      <p:bldP spid="70" grpId="0" animBg="1"/>
      <p:bldP spid="49" grpId="0" animBg="1"/>
      <p:bldP spid="72" grpId="0" animBg="1"/>
      <p:bldP spid="73" grpId="0" animBg="1"/>
      <p:bldP spid="76" grpId="0" animBg="1"/>
      <p:bldP spid="77" grpId="0" animBg="1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1" name="Szöveg helye 14">
            <a:extLst>
              <a:ext uri="{FF2B5EF4-FFF2-40B4-BE49-F238E27FC236}">
                <a16:creationId xmlns:a16="http://schemas.microsoft.com/office/drawing/2014/main" id="{9A5B15BC-A3D6-4F9C-B89F-9DE2D8744EE2}"/>
              </a:ext>
            </a:extLst>
          </p:cNvPr>
          <p:cNvSpPr txBox="1">
            <a:spLocks/>
          </p:cNvSpPr>
          <p:nvPr/>
        </p:nvSpPr>
        <p:spPr>
          <a:xfrm>
            <a:off x="3544430" y="2594838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Sokat gondolkoztam azon hogyan lehet nevezni ezt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 szerintem most sokkal fontosabb, hogy megértsük és kísérletezzünk vele.</a:t>
            </a: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</a:t>
            </a:r>
            <a:r>
              <a:rPr lang="hu-HU" sz="1200" dirty="0" err="1">
                <a:latin typeface="Arial Nova Cond" panose="020B0506020202020204" pitchFamily="34" charset="0"/>
              </a:rPr>
              <a:t>fgyülegylt</a:t>
            </a:r>
            <a:r>
              <a:rPr lang="hu-HU" sz="1200" dirty="0">
                <a:latin typeface="Arial Nova Cond" panose="020B0506020202020204" pitchFamily="34" charset="0"/>
              </a:rPr>
              <a:t>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lering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19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 ezek az elemek a mi tanulási rendszerünkben.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95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Nézzük meg, hogyan kapcsolódnak</a:t>
            </a:r>
          </a:p>
        </p:txBody>
      </p:sp>
      <p:sp>
        <p:nvSpPr>
          <p:cNvPr id="47" name="Téglalap: szamárfül 46">
            <a:extLst>
              <a:ext uri="{FF2B5EF4-FFF2-40B4-BE49-F238E27FC236}">
                <a16:creationId xmlns:a16="http://schemas.microsoft.com/office/drawing/2014/main" id="{2E2CCE09-B88E-4372-B039-61C0C6245646}"/>
              </a:ext>
            </a:extLst>
          </p:cNvPr>
          <p:cNvSpPr/>
          <p:nvPr/>
        </p:nvSpPr>
        <p:spPr>
          <a:xfrm>
            <a:off x="2951928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Felügyelt [</a:t>
            </a:r>
            <a:r>
              <a:rPr lang="hu-HU" sz="1200" dirty="0" err="1">
                <a:latin typeface="Arial Nova Cond" panose="020B0506020202020204" pitchFamily="34" charset="0"/>
              </a:rPr>
              <a:t>Supervised</a:t>
            </a:r>
            <a:r>
              <a:rPr lang="hu-HU" sz="1200" dirty="0">
                <a:latin typeface="Arial Nova Cond" panose="020B0506020202020204" pitchFamily="34" charset="0"/>
              </a:rPr>
              <a:t>] tanulásnál mindig – </a:t>
            </a:r>
            <a:r>
              <a:rPr lang="hu-HU" sz="1200" dirty="0" err="1">
                <a:latin typeface="Arial Nova Cond" panose="020B0506020202020204" pitchFamily="34" charset="0"/>
              </a:rPr>
              <a:t>deffiníció</a:t>
            </a:r>
            <a:r>
              <a:rPr lang="hu-HU" sz="1200" dirty="0">
                <a:latin typeface="Arial Nova Cond" panose="020B0506020202020204" pitchFamily="34" charset="0"/>
              </a:rPr>
              <a:t> szerint mindig – vannak input – output adat párjaink.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8" name="Téglalap: szamárfül 47">
            <a:extLst>
              <a:ext uri="{FF2B5EF4-FFF2-40B4-BE49-F238E27FC236}">
                <a16:creationId xmlns:a16="http://schemas.microsoft.com/office/drawing/2014/main" id="{06E2F0A6-DB4C-4C48-954F-06B81522BE01}"/>
              </a:ext>
            </a:extLst>
          </p:cNvPr>
          <p:cNvSpPr/>
          <p:nvPr/>
        </p:nvSpPr>
        <p:spPr>
          <a:xfrm>
            <a:off x="5550845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tanulásnál is lehetnek – nem ebben van a különbség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9" name="Téglalap: szamárfül 48">
            <a:extLst>
              <a:ext uri="{FF2B5EF4-FFF2-40B4-BE49-F238E27FC236}">
                <a16:creationId xmlns:a16="http://schemas.microsoft.com/office/drawing/2014/main" id="{7FD3C866-D2BA-4B39-9C8A-B208C1FEF3E1}"/>
              </a:ext>
            </a:extLst>
          </p:cNvPr>
          <p:cNvSpPr/>
          <p:nvPr/>
        </p:nvSpPr>
        <p:spPr>
          <a:xfrm>
            <a:off x="8149762" y="4182989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Felügyelt tanulásnál ezek az adatpárok eleve adottak és statikusak –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 err="1">
                <a:latin typeface="Arial Nova Cond" panose="020B0506020202020204" pitchFamily="34" charset="0"/>
              </a:rPr>
              <a:t>Reinforcement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learningben</a:t>
            </a:r>
            <a:r>
              <a:rPr lang="hu-HU" sz="1200" dirty="0">
                <a:latin typeface="Arial Nova Cond" panose="020B0506020202020204" pitchFamily="34" charset="0"/>
              </a:rPr>
              <a:t> viszont a becslés vissza van csatolva a rendszerbe – ezért az adatpárok az összes lehetséges adatpárnak csak egy lehetséges reprezentációi.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76" name="Szabadkézi sokszög: alakzat 75">
            <a:extLst>
              <a:ext uri="{FF2B5EF4-FFF2-40B4-BE49-F238E27FC236}">
                <a16:creationId xmlns:a16="http://schemas.microsoft.com/office/drawing/2014/main" id="{BDD60F0D-30DB-4D9D-B46B-2558189DCAC0}"/>
              </a:ext>
            </a:extLst>
          </p:cNvPr>
          <p:cNvSpPr/>
          <p:nvPr/>
        </p:nvSpPr>
        <p:spPr>
          <a:xfrm>
            <a:off x="4603369" y="163714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rf valami olyan dolog, ahol a döntések már a tanulás során vissza vannak csatolva a tanulási folyamatba.</a:t>
            </a:r>
          </a:p>
        </p:txBody>
      </p:sp>
      <p:sp>
        <p:nvSpPr>
          <p:cNvPr id="77" name="Szabadkézi sokszög: alakzat 76">
            <a:extLst>
              <a:ext uri="{FF2B5EF4-FFF2-40B4-BE49-F238E27FC236}">
                <a16:creationId xmlns:a16="http://schemas.microsoft.com/office/drawing/2014/main" id="{2075DB77-2656-4887-AD30-39AB5AF4F4B3}"/>
              </a:ext>
            </a:extLst>
          </p:cNvPr>
          <p:cNvSpPr/>
          <p:nvPr/>
        </p:nvSpPr>
        <p:spPr>
          <a:xfrm>
            <a:off x="4695097" y="163619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Egyenlőre maradjunk abban, hogy</a:t>
            </a:r>
          </a:p>
        </p:txBody>
      </p:sp>
      <p:sp>
        <p:nvSpPr>
          <p:cNvPr id="28" name="Szöveg helye 14">
            <a:extLst>
              <a:ext uri="{FF2B5EF4-FFF2-40B4-BE49-F238E27FC236}">
                <a16:creationId xmlns:a16="http://schemas.microsoft.com/office/drawing/2014/main" id="{C32385FD-2C7D-4C0B-85D8-84DF49E510EB}"/>
              </a:ext>
            </a:extLst>
          </p:cNvPr>
          <p:cNvSpPr txBox="1">
            <a:spLocks/>
          </p:cNvSpPr>
          <p:nvPr/>
        </p:nvSpPr>
        <p:spPr>
          <a:xfrm>
            <a:off x="10412130" y="1652474"/>
            <a:ext cx="2413373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nem szimuláció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3337432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</p:spTree>
    <p:extLst>
      <p:ext uri="{BB962C8B-B14F-4D97-AF65-F5344CB8AC3E}">
        <p14:creationId xmlns:p14="http://schemas.microsoft.com/office/powerpoint/2010/main" val="12293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9" y="-4932086"/>
            <a:ext cx="13468124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Elméleti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négy féle tanulást típust fogok itt bemutatni. És azt, hogy ezekhez képest miben tél el a miénk a többitől.</a:t>
            </a:r>
          </a:p>
        </p:txBody>
      </p:sp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soultion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Nézzük át azt megoldást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amit mi használunk.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6973A638-44B2-44DB-A8F2-8E0604C15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8" y="2574952"/>
            <a:ext cx="2185169" cy="2185169"/>
          </a:xfrm>
          <a:prstGeom prst="rect">
            <a:avLst/>
          </a:prstGeom>
        </p:spPr>
      </p:pic>
      <p:sp>
        <p:nvSpPr>
          <p:cNvPr id="40" name="Téglalap: szamárfül 39">
            <a:extLst>
              <a:ext uri="{FF2B5EF4-FFF2-40B4-BE49-F238E27FC236}">
                <a16:creationId xmlns:a16="http://schemas.microsoft.com/office/drawing/2014/main" id="{AE0D5E00-5C12-41D7-ADD8-554A5BF1D697}"/>
              </a:ext>
            </a:extLst>
          </p:cNvPr>
          <p:cNvSpPr/>
          <p:nvPr/>
        </p:nvSpPr>
        <p:spPr>
          <a:xfrm>
            <a:off x="2951928" y="-24439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Ahogy korábban említettem a mi megoldásunk tartalmaz felügyelt tanulási elemeket és bizonyos értelemeben </a:t>
            </a:r>
            <a:r>
              <a:rPr lang="hu-HU" sz="1200" dirty="0" err="1">
                <a:latin typeface="Arial Nova Cond" panose="020B0506020202020204" pitchFamily="34" charset="0"/>
              </a:rPr>
              <a:t>Reinfocement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learing</a:t>
            </a:r>
            <a:r>
              <a:rPr lang="hu-HU" sz="1200" dirty="0">
                <a:latin typeface="Arial Nova Cond" panose="020B0506020202020204" pitchFamily="34" charset="0"/>
              </a:rPr>
              <a:t> is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F654638-922C-4D0C-A08B-EFA1FD0F5977}"/>
              </a:ext>
            </a:extLst>
          </p:cNvPr>
          <p:cNvSpPr/>
          <p:nvPr/>
        </p:nvSpPr>
        <p:spPr>
          <a:xfrm>
            <a:off x="4603369" y="28117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Nem tudja, honnan jött, hova megy és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mit akar.</a:t>
            </a:r>
          </a:p>
        </p:txBody>
      </p:sp>
      <p:sp>
        <p:nvSpPr>
          <p:cNvPr id="42" name="Szabadkézi sokszög: alakzat 41">
            <a:extLst>
              <a:ext uri="{FF2B5EF4-FFF2-40B4-BE49-F238E27FC236}">
                <a16:creationId xmlns:a16="http://schemas.microsoft.com/office/drawing/2014/main" id="{22C42D5C-AF52-427B-BCEA-5DD47D85D1D2}"/>
              </a:ext>
            </a:extLst>
          </p:cNvPr>
          <p:cNvSpPr/>
          <p:nvPr/>
        </p:nvSpPr>
        <p:spPr>
          <a:xfrm>
            <a:off x="4695097" y="281075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van Károly. Hülye mint a segg.</a:t>
            </a:r>
          </a:p>
        </p:txBody>
      </p:sp>
      <p:sp>
        <p:nvSpPr>
          <p:cNvPr id="29" name="Szöveg helye 14">
            <a:extLst>
              <a:ext uri="{FF2B5EF4-FFF2-40B4-BE49-F238E27FC236}">
                <a16:creationId xmlns:a16="http://schemas.microsoft.com/office/drawing/2014/main" id="{F3C95B4D-794B-455F-967F-6561E5FEABA7}"/>
              </a:ext>
            </a:extLst>
          </p:cNvPr>
          <p:cNvSpPr txBox="1">
            <a:spLocks/>
          </p:cNvSpPr>
          <p:nvPr/>
        </p:nvSpPr>
        <p:spPr>
          <a:xfrm>
            <a:off x="3544430" y="1641154"/>
            <a:ext cx="7809370" cy="850510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előtte nézzük meg, hogy az autós hülyeség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hogyan kapcsolódik az 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autonom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erőforrás menedzseléshez.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222A668-34AF-4A50-9C87-DA39CDFAD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8921" y="3128424"/>
            <a:ext cx="4038600" cy="1581150"/>
          </a:xfrm>
          <a:prstGeom prst="rect">
            <a:avLst/>
          </a:prstGeom>
        </p:spPr>
      </p:pic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1343E0D7-6739-41BC-A122-F86A450C9746}"/>
              </a:ext>
            </a:extLst>
          </p:cNvPr>
          <p:cNvSpPr/>
          <p:nvPr/>
        </p:nvSpPr>
        <p:spPr>
          <a:xfrm>
            <a:off x="4603369" y="421782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Vette a piacon és most használni akarja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DCA5DE32-BFED-475B-A3E5-BD57B6925FE4}"/>
              </a:ext>
            </a:extLst>
          </p:cNvPr>
          <p:cNvSpPr/>
          <p:nvPr/>
        </p:nvSpPr>
        <p:spPr>
          <a:xfrm>
            <a:off x="4695097" y="421687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van neki három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szenzora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Kép 24" descr="A képen clipart látható&#10;&#10;Automatikusan generált leírás">
            <a:extLst>
              <a:ext uri="{FF2B5EF4-FFF2-40B4-BE49-F238E27FC236}">
                <a16:creationId xmlns:a16="http://schemas.microsoft.com/office/drawing/2014/main" id="{1542C2B7-59E4-4638-B72A-8FE5E1D7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38" y="1156833"/>
            <a:ext cx="966809" cy="378515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902EC5A-7C93-4B30-8FCF-1FE54EB61E17}"/>
              </a:ext>
            </a:extLst>
          </p:cNvPr>
          <p:cNvCxnSpPr/>
          <p:nvPr/>
        </p:nvCxnSpPr>
        <p:spPr>
          <a:xfrm flipV="1">
            <a:off x="6371303" y="2698128"/>
            <a:ext cx="1651820" cy="104729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D460700F-57CE-4005-8544-6A5200A3D85C}"/>
              </a:ext>
            </a:extLst>
          </p:cNvPr>
          <p:cNvSpPr/>
          <p:nvPr/>
        </p:nvSpPr>
        <p:spPr>
          <a:xfrm>
            <a:off x="8054720" y="247492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Letapogat vele mindent,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 a lézeres távolságmérő.</a:t>
            </a:r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AA9F9178-188D-436F-80B6-9F9E497E3B6D}"/>
              </a:ext>
            </a:extLst>
          </p:cNvPr>
          <p:cNvSpPr/>
          <p:nvPr/>
        </p:nvSpPr>
        <p:spPr>
          <a:xfrm>
            <a:off x="8146448" y="247397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Szenzorai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olyanok mint a rovar csápja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7ABEEC3A-6728-4D89-9849-0C10BFB9A80E}"/>
              </a:ext>
            </a:extLst>
          </p:cNvPr>
          <p:cNvSpPr/>
          <p:nvPr/>
        </p:nvSpPr>
        <p:spPr>
          <a:xfrm>
            <a:off x="8146448" y="356689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számszerű adat ez mint amilyen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ifnormációkat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prométeusztól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kérünk el.</a:t>
            </a:r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E09E98D7-AF48-49F5-87C0-CA57076F1D29}"/>
              </a:ext>
            </a:extLst>
          </p:cNvPr>
          <p:cNvSpPr/>
          <p:nvPr/>
        </p:nvSpPr>
        <p:spPr>
          <a:xfrm>
            <a:off x="8146448" y="347622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távolságot számokban fejezzük ki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895CC3A0-A628-4840-99E0-DEAB01259A28}"/>
              </a:ext>
            </a:extLst>
          </p:cNvPr>
          <p:cNvSpPr/>
          <p:nvPr/>
        </p:nvSpPr>
        <p:spPr>
          <a:xfrm>
            <a:off x="8146448" y="468791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Jobbra, ballra előre – nem cifrázta</a:t>
            </a:r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8EF9AA79-8CD6-4445-8E70-4E9F61906539}"/>
              </a:ext>
            </a:extLst>
          </p:cNvPr>
          <p:cNvSpPr/>
          <p:nvPr/>
        </p:nvSpPr>
        <p:spPr>
          <a:xfrm>
            <a:off x="8146448" y="459724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Karcsi rögtön három szenzort is vett</a:t>
            </a:r>
          </a:p>
        </p:txBody>
      </p:sp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8E62E1B6-5215-4F70-9461-8618CB0955AF}"/>
              </a:ext>
            </a:extLst>
          </p:cNvPr>
          <p:cNvSpPr/>
          <p:nvPr/>
        </p:nvSpPr>
        <p:spPr>
          <a:xfrm>
            <a:off x="8146448" y="5776847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most ennyivel beérte – szerény gyerek ez a Karcsi.</a:t>
            </a:r>
          </a:p>
        </p:txBody>
      </p:sp>
      <p:sp>
        <p:nvSpPr>
          <p:cNvPr id="39" name="Szabadkézi sokszög: alakzat 38">
            <a:extLst>
              <a:ext uri="{FF2B5EF4-FFF2-40B4-BE49-F238E27FC236}">
                <a16:creationId xmlns:a16="http://schemas.microsoft.com/office/drawing/2014/main" id="{594884F8-7D5E-4C46-8E4A-B89D9A1A9063}"/>
              </a:ext>
            </a:extLst>
          </p:cNvPr>
          <p:cNvSpPr/>
          <p:nvPr/>
        </p:nvSpPr>
        <p:spPr>
          <a:xfrm>
            <a:off x="8146448" y="5686179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Vehetett volna többet is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CC766B3C-1674-4648-9643-490899F51B5A}"/>
              </a:ext>
            </a:extLst>
          </p:cNvPr>
          <p:cNvCxnSpPr/>
          <p:nvPr/>
        </p:nvCxnSpPr>
        <p:spPr>
          <a:xfrm flipV="1">
            <a:off x="6474542" y="3945984"/>
            <a:ext cx="5717458" cy="26336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29AC25F7-FA9F-4B15-ABD1-7CEE46290E64}"/>
              </a:ext>
            </a:extLst>
          </p:cNvPr>
          <p:cNvCxnSpPr/>
          <p:nvPr/>
        </p:nvCxnSpPr>
        <p:spPr>
          <a:xfrm>
            <a:off x="6474542" y="4260741"/>
            <a:ext cx="1342103" cy="960595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23" grpId="0" animBg="1"/>
      <p:bldP spid="24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20117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19170</TotalTime>
  <Words>4425</Words>
  <Application>Microsoft Office PowerPoint</Application>
  <PresentationFormat>Szélesvásznú</PresentationFormat>
  <Paragraphs>395</Paragraphs>
  <Slides>25</Slides>
  <Notes>24</Notes>
  <HiddenSlides>2</HiddenSlides>
  <MMClips>22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1081</cp:revision>
  <dcterms:created xsi:type="dcterms:W3CDTF">2019-06-15T13:08:53Z</dcterms:created>
  <dcterms:modified xsi:type="dcterms:W3CDTF">2021-11-06T16:57:20Z</dcterms:modified>
</cp:coreProperties>
</file>